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69" r:id="rId3"/>
    <p:sldId id="273" r:id="rId4"/>
    <p:sldId id="280" r:id="rId5"/>
    <p:sldId id="271" r:id="rId6"/>
    <p:sldId id="264" r:id="rId7"/>
  </p:sldIdLst>
  <p:sldSz cx="12192000" cy="6858000"/>
  <p:notesSz cx="6858000" cy="9144000"/>
  <p:embeddedFontLst>
    <p:embeddedFont>
      <p:font typeface="나눔바른고딕" panose="020B0600000101010101" charset="-127"/>
      <p:regular r:id="rId8"/>
      <p:bold r:id="rId9"/>
    </p:embeddedFont>
    <p:embeddedFont>
      <p:font typeface="Koverwatch" panose="02020603020101020101" pitchFamily="18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7C80"/>
    <a:srgbClr val="C31A23"/>
    <a:srgbClr val="47FFFC"/>
    <a:srgbClr val="37B3E2"/>
    <a:srgbClr val="F8212D"/>
    <a:srgbClr val="41AAD6"/>
    <a:srgbClr val="FFCD2D"/>
    <a:srgbClr val="030303"/>
    <a:srgbClr val="0AE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70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472-97B7-4500-B8DE-8F8B06E71F51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72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472-97B7-4500-B8DE-8F8B06E71F51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18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472-97B7-4500-B8DE-8F8B06E71F51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38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472-97B7-4500-B8DE-8F8B06E71F51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88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472-97B7-4500-B8DE-8F8B06E71F51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21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472-97B7-4500-B8DE-8F8B06E71F51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097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472-97B7-4500-B8DE-8F8B06E71F51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144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472-97B7-4500-B8DE-8F8B06E71F51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61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472-97B7-4500-B8DE-8F8B06E71F51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918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472-97B7-4500-B8DE-8F8B06E71F51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81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1472-97B7-4500-B8DE-8F8B06E71F51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86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31472-97B7-4500-B8DE-8F8B06E71F51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1F59B-2C43-4C49-9EB3-23764F242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88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www.uilfpltaranto.it/wp-content/uploads/2014/05/FreeGreatPicture.com-31868-bright-light-png-1024x512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cdn-tempostorm.netdna-ssl.com/img/overwatch/overwatch-logo-isolation.png?6780e40f3386eff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30" y="4759882"/>
            <a:ext cx="2647133" cy="1552066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00921" y="1771715"/>
            <a:ext cx="7848623" cy="1569660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i="1" dirty="0" err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63500">
                    <a:schemeClr val="bg1">
                      <a:lumMod val="8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오버워치</a:t>
            </a:r>
            <a:r>
              <a:rPr lang="ko-KR" altLang="en-US" sz="9600" i="1" dirty="0">
                <a:solidFill>
                  <a:schemeClr val="bg1"/>
                </a:solidFill>
                <a:effectLst>
                  <a:glow rad="63500">
                    <a:schemeClr val="bg1">
                      <a:lumMod val="8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분석 </a:t>
            </a:r>
            <a:r>
              <a:rPr lang="en-US" altLang="ko-KR" sz="9600" i="1" dirty="0">
                <a:solidFill>
                  <a:schemeClr val="bg1"/>
                </a:solidFill>
                <a:effectLst>
                  <a:glow rad="63500">
                    <a:schemeClr val="bg1">
                      <a:lumMod val="8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ER</a:t>
            </a:r>
            <a:r>
              <a:rPr lang="ko-KR" altLang="en-US" sz="9600" i="1" dirty="0">
                <a:solidFill>
                  <a:schemeClr val="bg1"/>
                </a:solidFill>
                <a:effectLst>
                  <a:glow rad="63500">
                    <a:schemeClr val="bg1">
                      <a:lumMod val="8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CEC059-FE2A-4BE3-A8BF-44FC5D4197CB}"/>
              </a:ext>
            </a:extLst>
          </p:cNvPr>
          <p:cNvSpPr txBox="1"/>
          <p:nvPr/>
        </p:nvSpPr>
        <p:spPr>
          <a:xfrm>
            <a:off x="8910967" y="118603"/>
            <a:ext cx="316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발표자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: 2018182021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윤성주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제출일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: 21.11.02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740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9289" y="-150669"/>
            <a:ext cx="2970686" cy="2215991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i="1" dirty="0">
                <a:gradFill flip="none" rotWithShape="1">
                  <a:gsLst>
                    <a:gs pos="94000">
                      <a:srgbClr val="07070F"/>
                    </a:gs>
                    <a:gs pos="16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Koverwatch" panose="02020603020101020101" pitchFamily="18" charset="-127"/>
                <a:ea typeface="Koverwatch" panose="02020603020101020101" pitchFamily="18" charset="-127"/>
              </a:rPr>
              <a:t>index</a:t>
            </a:r>
            <a:endParaRPr lang="ko-KR" altLang="en-US" sz="13800" i="1" dirty="0">
              <a:gradFill flip="none" rotWithShape="1">
                <a:gsLst>
                  <a:gs pos="94000">
                    <a:srgbClr val="07070F"/>
                  </a:gs>
                  <a:gs pos="16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effectLst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752600"/>
            <a:ext cx="12192000" cy="3398520"/>
          </a:xfrm>
          <a:prstGeom prst="rect">
            <a:avLst/>
          </a:prstGeom>
          <a:solidFill>
            <a:srgbClr val="253149"/>
          </a:solidFill>
          <a:ln>
            <a:solidFill>
              <a:srgbClr val="404B61"/>
            </a:solidFill>
          </a:ln>
          <a:effectLst>
            <a:glow rad="152400">
              <a:srgbClr val="0AE3F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101364" y="2168327"/>
            <a:ext cx="1590547" cy="1590547"/>
          </a:xfrm>
          <a:prstGeom prst="ellipse">
            <a:avLst/>
          </a:prstGeom>
          <a:noFill/>
          <a:ln w="73025">
            <a:solidFill>
              <a:srgbClr val="404B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479485" y="2168327"/>
            <a:ext cx="1590547" cy="1590547"/>
          </a:xfrm>
          <a:prstGeom prst="ellipse">
            <a:avLst/>
          </a:prstGeom>
          <a:noFill/>
          <a:ln w="73025">
            <a:solidFill>
              <a:srgbClr val="404B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586083" y="2168327"/>
            <a:ext cx="1590547" cy="1590547"/>
          </a:xfrm>
          <a:prstGeom prst="ellipse">
            <a:avLst/>
          </a:prstGeom>
          <a:noFill/>
          <a:ln w="73025">
            <a:solidFill>
              <a:srgbClr val="404B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 descr="http://vignette3.wikia.nocookie.net/overwatch152/images/9/92/%EC%9C%84%EB%8F%84%EC%9A%B0%EB%A9%94%EC%9D%B4%EC%BB%A4.png/revision/latest?cb=20160623091937&amp;path-prefix=k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4730" y="2371107"/>
            <a:ext cx="1175165" cy="13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vignette1.wikia.nocookie.net/overwatch152/images/5/52/%EB%A9%94%EB%A5%B4%EC%8B%9C.png/revision/latest?cb=20160626092217&amp;path-prefix=k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3349" y="2420796"/>
            <a:ext cx="2092289" cy="116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vignette3.wikia.nocookie.net/overwatch152/images/f/f3/%ED%8C%8C%EB%9D%BC.png/revision/latest?cb=20160623090054&amp;path-prefix=ko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823" y="2409076"/>
            <a:ext cx="1311551" cy="121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597383" y="3861879"/>
            <a:ext cx="1420582" cy="523220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ffectLst/>
                <a:latin typeface="Koverwatch" panose="02020603020101020101" pitchFamily="18" charset="-127"/>
                <a:ea typeface="Koverwatch" panose="02020603020101020101" pitchFamily="18" charset="-127"/>
              </a:rPr>
              <a:t>1.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ffectLst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0654" y="3861879"/>
            <a:ext cx="1970411" cy="523220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ffectLst/>
                <a:latin typeface="Koverwatch" panose="02020603020101020101" pitchFamily="18" charset="-127"/>
                <a:ea typeface="Koverwatch" panose="02020603020101020101" pitchFamily="18" charset="-127"/>
              </a:rPr>
              <a:t>2.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ffectLst/>
                <a:latin typeface="Koverwatch" panose="02020603020101020101" pitchFamily="18" charset="-127"/>
                <a:ea typeface="Koverwatch" panose="02020603020101020101" pitchFamily="18" charset="-127"/>
              </a:rPr>
              <a:t>요구사항 분석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08174" y="3861879"/>
            <a:ext cx="1733168" cy="523220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ffectLst/>
                <a:latin typeface="Koverwatch" panose="02020603020101020101" pitchFamily="18" charset="-127"/>
                <a:ea typeface="Koverwatch" panose="02020603020101020101" pitchFamily="18" charset="-127"/>
              </a:rPr>
              <a:t>3. ER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ffectLst/>
                <a:latin typeface="Koverwatch" panose="02020603020101020101" pitchFamily="18" charset="-127"/>
                <a:ea typeface="Koverwatch" panose="02020603020101020101" pitchFamily="18" charset="-127"/>
              </a:rPr>
              <a:t>모델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56600" y="4358715"/>
            <a:ext cx="179087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분석할 게임 소개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43702" y="4358715"/>
            <a:ext cx="179087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데이터베이스 요구사항 분석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33631" y="747609"/>
            <a:ext cx="1306768" cy="1107996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i="1">
                <a:solidFill>
                  <a:srgbClr val="FFC000">
                    <a:alpha val="78000"/>
                  </a:srgbClr>
                </a:solidFill>
                <a:effectLst/>
                <a:latin typeface="Koverwatch" panose="02020603020101020101" pitchFamily="18" charset="-127"/>
                <a:ea typeface="Koverwatch" panose="02020603020101020101" pitchFamily="18" charset="-127"/>
              </a:rPr>
              <a:t>목차</a:t>
            </a:r>
            <a:endParaRPr lang="ko-KR" altLang="en-US" sz="6600" i="1" dirty="0">
              <a:solidFill>
                <a:srgbClr val="FFC000">
                  <a:alpha val="78000"/>
                </a:srgbClr>
              </a:solidFill>
              <a:effectLst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30616" y="4358715"/>
            <a:ext cx="179087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ER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모델 상세 설명</a:t>
            </a:r>
          </a:p>
        </p:txBody>
      </p:sp>
    </p:spTree>
    <p:extLst>
      <p:ext uri="{BB962C8B-B14F-4D97-AF65-F5344CB8AC3E}">
        <p14:creationId xmlns:p14="http://schemas.microsoft.com/office/powerpoint/2010/main" val="155297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https://blzgdapipro-a.akamaihd.net/media/screenshot/hanamura-screenshot-004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한쪽 모서리가 잘린 사각형 4"/>
          <p:cNvSpPr/>
          <p:nvPr/>
        </p:nvSpPr>
        <p:spPr>
          <a:xfrm>
            <a:off x="244929" y="1251857"/>
            <a:ext cx="11702142" cy="5399314"/>
          </a:xfrm>
          <a:prstGeom prst="snip1Rect">
            <a:avLst>
              <a:gd name="adj" fmla="val 8199"/>
            </a:avLst>
          </a:prstGeom>
          <a:solidFill>
            <a:srgbClr val="DA6FB1">
              <a:alpha val="42000"/>
            </a:srgbClr>
          </a:solidFill>
          <a:ln w="38100">
            <a:solidFill>
              <a:srgbClr val="FAC4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1044747" y="189875"/>
            <a:ext cx="6191250" cy="1107996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i="1" dirty="0">
                <a:solidFill>
                  <a:srgbClr val="FFC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1.</a:t>
            </a:r>
            <a:r>
              <a:rPr lang="ko-KR" altLang="en-US" sz="6600" i="1" dirty="0">
                <a:solidFill>
                  <a:srgbClr val="FFC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5400" i="1" dirty="0">
                <a:solidFill>
                  <a:srgbClr val="FFC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게임소개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216164" y="2064997"/>
            <a:ext cx="1941887" cy="3145518"/>
          </a:xfrm>
          <a:prstGeom prst="rect">
            <a:avLst/>
          </a:prstGeom>
          <a:blipFill>
            <a:blip r:embed="rId4"/>
            <a:stretch>
              <a:fillRect l="-50000" r="-6000"/>
            </a:stretch>
          </a:blipFill>
          <a:effectLst>
            <a:outerShdw blurRad="50800" dist="88900" dir="2700000" algn="tl" rotWithShape="0">
              <a:schemeClr val="bg1">
                <a:lumMod val="95000"/>
                <a:alpha val="40000"/>
              </a:scheme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8876076" y="2074977"/>
            <a:ext cx="1941888" cy="3144724"/>
          </a:xfrm>
          <a:prstGeom prst="rect">
            <a:avLst/>
          </a:prstGeom>
          <a:noFill/>
          <a:effectLst>
            <a:outerShdw blurRad="50800" dist="88900" dir="2700000" algn="tl" rotWithShape="0">
              <a:schemeClr val="bg1">
                <a:lumMod val="9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3795199" y="2074977"/>
            <a:ext cx="1941888" cy="3135538"/>
          </a:xfrm>
          <a:prstGeom prst="rect">
            <a:avLst/>
          </a:prstGeom>
          <a:noFill/>
          <a:effectLst>
            <a:outerShdw blurRad="50800" dist="88900" dir="2700000" algn="tl" rotWithShape="0">
              <a:schemeClr val="bg1">
                <a:lumMod val="9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0917" y="2074977"/>
            <a:ext cx="1941888" cy="3144724"/>
          </a:xfrm>
          <a:prstGeom prst="rect">
            <a:avLst/>
          </a:prstGeom>
          <a:noFill/>
          <a:effectLst>
            <a:outerShdw blurRad="50800" dist="88900" dir="2700000" algn="tl" rotWithShape="0">
              <a:schemeClr val="bg1">
                <a:lumMod val="9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68564" y="5291844"/>
            <a:ext cx="1441421" cy="523220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다양한 전장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ffectLst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38196" y="5788680"/>
            <a:ext cx="1790872" cy="7386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전장에서 다양한 게임모드 플레이 가능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38220" y="5291844"/>
            <a:ext cx="1455848" cy="523220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다양한 영웅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ffectLst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15065" y="5788680"/>
            <a:ext cx="1790872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32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명의 영웅 자유롭게 선택 가능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18721" y="5291844"/>
            <a:ext cx="553357" cy="523220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FPS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ffectLst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44322" y="5788680"/>
            <a:ext cx="179087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인칭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FPS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팀전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39640" y="5291844"/>
            <a:ext cx="1677062" cy="523220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다양한 이벤트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ffectLst/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27092" y="5788680"/>
            <a:ext cx="1790872" cy="7386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계절마다 다양한 이벤트를 진행하고 스킨 등 아이템 획득 가능</a:t>
            </a:r>
          </a:p>
        </p:txBody>
      </p:sp>
    </p:spTree>
    <p:extLst>
      <p:ext uri="{BB962C8B-B14F-4D97-AF65-F5344CB8AC3E}">
        <p14:creationId xmlns:p14="http://schemas.microsoft.com/office/powerpoint/2010/main" val="2235901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https://blzgdapipro-a.akamaihd.net/media/screenshot/volskaya-screenshot-00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한쪽 모서리가 잘린 사각형 4"/>
          <p:cNvSpPr/>
          <p:nvPr/>
        </p:nvSpPr>
        <p:spPr>
          <a:xfrm>
            <a:off x="244929" y="1251857"/>
            <a:ext cx="11702142" cy="5399314"/>
          </a:xfrm>
          <a:prstGeom prst="snip1Rect">
            <a:avLst>
              <a:gd name="adj" fmla="val 8199"/>
            </a:avLst>
          </a:prstGeom>
          <a:solidFill>
            <a:schemeClr val="accent5">
              <a:lumMod val="75000"/>
              <a:alpha val="55000"/>
            </a:schemeClr>
          </a:solidFill>
          <a:ln w="38100">
            <a:solidFill>
              <a:srgbClr val="08B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4929" y="104996"/>
            <a:ext cx="7994468" cy="1107996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600" i="1" dirty="0">
                <a:solidFill>
                  <a:srgbClr val="FFC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2. </a:t>
            </a:r>
            <a:r>
              <a:rPr lang="ko-KR" altLang="en-US" sz="5400" i="1" dirty="0">
                <a:solidFill>
                  <a:srgbClr val="FFC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요구사항 분석</a:t>
            </a:r>
            <a:r>
              <a:rPr lang="en-US" altLang="ko-KR" sz="5400" i="1" dirty="0">
                <a:solidFill>
                  <a:srgbClr val="FFC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lang="ko-KR" altLang="en-US" sz="5400" i="1" dirty="0">
              <a:solidFill>
                <a:srgbClr val="FFC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/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2518" y="3560028"/>
            <a:ext cx="1989909" cy="830997"/>
          </a:xfrm>
          <a:prstGeom prst="rect">
            <a:avLst/>
          </a:prstGeom>
          <a:solidFill>
            <a:srgbClr val="FF7C80"/>
          </a:solidFill>
          <a:ln w="38100">
            <a:solidFill>
              <a:srgbClr val="FFCCC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영웅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184FFC-C7A9-40C8-8A40-A504E11A55B1}"/>
              </a:ext>
            </a:extLst>
          </p:cNvPr>
          <p:cNvSpPr txBox="1"/>
          <p:nvPr/>
        </p:nvSpPr>
        <p:spPr>
          <a:xfrm>
            <a:off x="576755" y="5277864"/>
            <a:ext cx="1989909" cy="830997"/>
          </a:xfrm>
          <a:prstGeom prst="rect">
            <a:avLst/>
          </a:prstGeom>
          <a:solidFill>
            <a:srgbClr val="FF7C80"/>
          </a:solidFill>
          <a:ln w="38100">
            <a:solidFill>
              <a:srgbClr val="FFCCC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스킨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F8C46-282B-468F-B0B8-E165620210A0}"/>
              </a:ext>
            </a:extLst>
          </p:cNvPr>
          <p:cNvSpPr txBox="1"/>
          <p:nvPr/>
        </p:nvSpPr>
        <p:spPr>
          <a:xfrm>
            <a:off x="3264056" y="4783177"/>
            <a:ext cx="2354175" cy="1569660"/>
          </a:xfrm>
          <a:prstGeom prst="rect">
            <a:avLst/>
          </a:prstGeom>
          <a:solidFill>
            <a:srgbClr val="FF7C80"/>
          </a:solidFill>
          <a:ln w="38100">
            <a:solidFill>
              <a:srgbClr val="FFCCC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단편 </a:t>
            </a:r>
            <a:endParaRPr lang="en-US" altLang="ko-K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애니메이션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5BBF42-54EC-4D2F-B28E-64FF05949479}"/>
              </a:ext>
            </a:extLst>
          </p:cNvPr>
          <p:cNvSpPr txBox="1"/>
          <p:nvPr/>
        </p:nvSpPr>
        <p:spPr>
          <a:xfrm>
            <a:off x="6267506" y="3905469"/>
            <a:ext cx="1989909" cy="830997"/>
          </a:xfrm>
          <a:prstGeom prst="rect">
            <a:avLst/>
          </a:prstGeom>
          <a:solidFill>
            <a:srgbClr val="FF7C80"/>
          </a:solidFill>
          <a:ln w="38100">
            <a:solidFill>
              <a:srgbClr val="FFCCC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이벤트</a:t>
            </a:r>
            <a:endParaRPr lang="ko-KR" alt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E221D-771E-4941-8687-EE355E75AF6A}"/>
              </a:ext>
            </a:extLst>
          </p:cNvPr>
          <p:cNvSpPr txBox="1"/>
          <p:nvPr/>
        </p:nvSpPr>
        <p:spPr>
          <a:xfrm>
            <a:off x="675070" y="3560027"/>
            <a:ext cx="1989909" cy="830997"/>
          </a:xfrm>
          <a:prstGeom prst="rect">
            <a:avLst/>
          </a:prstGeom>
          <a:solidFill>
            <a:srgbClr val="FF7C80"/>
          </a:solidFill>
          <a:ln w="38100">
            <a:solidFill>
              <a:srgbClr val="FFCCC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플레이어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A5EDA1-29AF-4810-AC40-63DBE34C5030}"/>
              </a:ext>
            </a:extLst>
          </p:cNvPr>
          <p:cNvSpPr txBox="1"/>
          <p:nvPr/>
        </p:nvSpPr>
        <p:spPr>
          <a:xfrm>
            <a:off x="6410064" y="5305645"/>
            <a:ext cx="1989909" cy="830997"/>
          </a:xfrm>
          <a:prstGeom prst="rect">
            <a:avLst/>
          </a:prstGeom>
          <a:solidFill>
            <a:srgbClr val="FF7C80"/>
          </a:solidFill>
          <a:ln w="38100">
            <a:solidFill>
              <a:srgbClr val="FFCCC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게임모드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E6563-72F0-4CBA-919F-36534D61C45C}"/>
              </a:ext>
            </a:extLst>
          </p:cNvPr>
          <p:cNvSpPr txBox="1"/>
          <p:nvPr/>
        </p:nvSpPr>
        <p:spPr>
          <a:xfrm>
            <a:off x="9023440" y="3657780"/>
            <a:ext cx="1989909" cy="830997"/>
          </a:xfrm>
          <a:prstGeom prst="rect">
            <a:avLst/>
          </a:prstGeom>
          <a:solidFill>
            <a:srgbClr val="FF7C80"/>
          </a:solidFill>
          <a:ln w="38100">
            <a:solidFill>
              <a:srgbClr val="FFCCC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전장</a:t>
            </a:r>
            <a:endParaRPr lang="ko-KR" alt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B4A8E-E815-4299-97B3-7EED316A0C48}"/>
              </a:ext>
            </a:extLst>
          </p:cNvPr>
          <p:cNvSpPr txBox="1"/>
          <p:nvPr/>
        </p:nvSpPr>
        <p:spPr>
          <a:xfrm>
            <a:off x="8927945" y="5083722"/>
            <a:ext cx="1989909" cy="830997"/>
          </a:xfrm>
          <a:prstGeom prst="rect">
            <a:avLst/>
          </a:prstGeom>
          <a:solidFill>
            <a:srgbClr val="FF7C80"/>
          </a:solidFill>
          <a:ln w="38100">
            <a:solidFill>
              <a:srgbClr val="FFCCC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조합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C03383-7026-4CF4-BC58-B43302B397A1}"/>
              </a:ext>
            </a:extLst>
          </p:cNvPr>
          <p:cNvSpPr txBox="1"/>
          <p:nvPr/>
        </p:nvSpPr>
        <p:spPr>
          <a:xfrm>
            <a:off x="9344292" y="271830"/>
            <a:ext cx="2725244" cy="11079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총 </a:t>
            </a:r>
            <a:r>
              <a:rPr lang="en-US" altLang="ko-KR" sz="6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8</a:t>
            </a:r>
            <a:r>
              <a:rPr lang="ko-KR" altLang="en-US" sz="6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81404C-6F02-4648-881D-7CB7708A78BA}"/>
              </a:ext>
            </a:extLst>
          </p:cNvPr>
          <p:cNvSpPr txBox="1"/>
          <p:nvPr/>
        </p:nvSpPr>
        <p:spPr>
          <a:xfrm>
            <a:off x="425626" y="1399258"/>
            <a:ext cx="10760529" cy="175432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모든 </a:t>
            </a:r>
            <a:r>
              <a:rPr lang="ko-KR" altLang="en-US" sz="5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엔티티타입은</a:t>
            </a:r>
            <a:r>
              <a:rPr lang="ko-KR" altLang="en-US" sz="5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5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어튜리뷰트를</a:t>
            </a:r>
            <a:r>
              <a:rPr lang="ko-KR" altLang="en-US" sz="5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가지고 </a:t>
            </a:r>
            <a:r>
              <a:rPr lang="ko-KR" altLang="en-US" sz="5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엔티티타입</a:t>
            </a:r>
            <a:r>
              <a:rPr lang="ko-KR" altLang="en-US" sz="5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사이의 관계가 있다</a:t>
            </a:r>
            <a:r>
              <a:rPr lang="en-US" altLang="ko-KR" sz="5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5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24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blzgdapipro-a.akamaihd.net/media/screenshot/kings-row-screenshot-009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1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한쪽 모서리가 잘린 사각형 5"/>
          <p:cNvSpPr/>
          <p:nvPr/>
        </p:nvSpPr>
        <p:spPr>
          <a:xfrm>
            <a:off x="244929" y="1251857"/>
            <a:ext cx="11702142" cy="5399314"/>
          </a:xfrm>
          <a:prstGeom prst="snip1Rect">
            <a:avLst>
              <a:gd name="adj" fmla="val 8199"/>
            </a:avLst>
          </a:prstGeom>
          <a:solidFill>
            <a:schemeClr val="accent5">
              <a:lumMod val="75000"/>
              <a:alpha val="55000"/>
            </a:schemeClr>
          </a:solidFill>
          <a:ln w="38100">
            <a:solidFill>
              <a:srgbClr val="08B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20812" y="1967145"/>
            <a:ext cx="531495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ER 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모델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20812" y="2713896"/>
            <a:ext cx="5996538" cy="283154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엔티티타입과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애트리뷰트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그리고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엔티티타입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사이의 관계를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ER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모델로 만듦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모든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엔티티타입은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키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애트리뷰트를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가진다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애트리뷰트에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따라 다치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유도된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단일 등의 특징을 가진다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모든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엔티티타입은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다른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엔티티타입과의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관계를 가진다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484242" y="1549452"/>
            <a:ext cx="4607954" cy="4536861"/>
          </a:xfrm>
          <a:prstGeom prst="parallelogram">
            <a:avLst>
              <a:gd name="adj" fmla="val 0"/>
            </a:avLst>
          </a:prstGeom>
          <a:noFill/>
          <a:ln>
            <a:solidFill>
              <a:srgbClr val="0AE3F2"/>
            </a:solidFill>
          </a:ln>
          <a:effectLst>
            <a:glow rad="127000">
              <a:srgbClr val="0AE3F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B90CC-5FF4-497B-BD2F-395E38B1CFB5}"/>
              </a:ext>
            </a:extLst>
          </p:cNvPr>
          <p:cNvSpPr txBox="1"/>
          <p:nvPr/>
        </p:nvSpPr>
        <p:spPr>
          <a:xfrm>
            <a:off x="244929" y="104996"/>
            <a:ext cx="7994468" cy="1107996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600" i="1" dirty="0">
                <a:solidFill>
                  <a:srgbClr val="FFC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3. </a:t>
            </a:r>
            <a:r>
              <a:rPr lang="en-US" altLang="ko-KR" sz="5400" i="1" dirty="0">
                <a:solidFill>
                  <a:srgbClr val="FFC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ER</a:t>
            </a:r>
            <a:r>
              <a:rPr lang="ko-KR" altLang="en-US" sz="5400" i="1" dirty="0">
                <a:solidFill>
                  <a:srgbClr val="FFC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/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모델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96FE2E-D8BC-465A-9E3A-9CB41655B8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67" y="1755222"/>
            <a:ext cx="4759161" cy="466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91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3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file22.uf.tistory.com/image/2319513E5466F19810BE0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6125" y="1524000"/>
            <a:ext cx="3183467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46056" y="2800975"/>
            <a:ext cx="553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감사합니다</a:t>
            </a:r>
            <a:r>
              <a:rPr lang="en-US" altLang="ko-KR" sz="8800" b="1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8800" b="1" i="1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295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143</Words>
  <Application>Microsoft Office PowerPoint</Application>
  <PresentationFormat>와이드스크린</PresentationFormat>
  <Paragraphs>39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Koverwatch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하태윤</dc:creator>
  <cp:lastModifiedBy>윤성주(2018182021)</cp:lastModifiedBy>
  <cp:revision>47</cp:revision>
  <dcterms:created xsi:type="dcterms:W3CDTF">2016-07-19T15:15:49Z</dcterms:created>
  <dcterms:modified xsi:type="dcterms:W3CDTF">2021-11-02T04:11:59Z</dcterms:modified>
</cp:coreProperties>
</file>